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715000" type="screen16x10"/>
  <p:notesSz cx="6858000" cy="9144000"/>
  <p:embeddedFontLst>
    <p:embeddedFont>
      <p:font typeface="Corbel" panose="020B0503020204020204" pitchFamily="34" charset="0"/>
      <p:regular r:id="rId11"/>
      <p:bold r:id="rId12"/>
      <p:italic r:id="rId13"/>
      <p:boldItalic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  <p:embeddedFont>
      <p:font typeface="Wingdings 3" panose="05040102010807070707" pitchFamily="18" charset="2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j/OT9qVn6wqAyBv9ty/8NYlqbIY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6B3D5CA-2109-4D49-8E87-B7F1210FE43B}">
  <a:tblStyle styleId="{A6B3D5CA-2109-4D49-8E87-B7F1210FE4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62" y="7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280916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3125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5780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270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4071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8736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2191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0659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8483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7056"/>
            <a:ext cx="9144000" cy="5722056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003779"/>
            <a:ext cx="5825202" cy="1371918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375694"/>
            <a:ext cx="5825202" cy="91408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02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508000"/>
            <a:ext cx="6447501" cy="28363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25333"/>
            <a:ext cx="6447501" cy="1309135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96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508000"/>
            <a:ext cx="6070601" cy="25188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026833"/>
            <a:ext cx="5418393" cy="3175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25333"/>
            <a:ext cx="6447501" cy="1309135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06403" y="658649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405464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05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4499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609990"/>
            <a:ext cx="6447501" cy="2162883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72873"/>
            <a:ext cx="6447501" cy="126159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875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508000"/>
            <a:ext cx="6070601" cy="25188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344333"/>
            <a:ext cx="6447502" cy="4285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72873"/>
            <a:ext cx="6447501" cy="126159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06403" y="658649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405464"/>
            <a:ext cx="457200" cy="48731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4866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08000"/>
            <a:ext cx="6441152" cy="25188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344333"/>
            <a:ext cx="6447502" cy="4285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72873"/>
            <a:ext cx="6447501" cy="126159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670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53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508000"/>
            <a:ext cx="978557" cy="4376209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508000"/>
            <a:ext cx="5295113" cy="43762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213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2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250723"/>
            <a:ext cx="6447501" cy="152215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772873"/>
            <a:ext cx="6447501" cy="7170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6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800491"/>
            <a:ext cx="3138026" cy="3233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800491"/>
            <a:ext cx="3138026" cy="32339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6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800819"/>
            <a:ext cx="3139217" cy="48021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281038"/>
            <a:ext cx="3139217" cy="275343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800819"/>
            <a:ext cx="3139214" cy="48021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281038"/>
            <a:ext cx="3139213" cy="275343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54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508000"/>
            <a:ext cx="6447501" cy="11006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764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9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248837"/>
            <a:ext cx="2890896" cy="1065388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429104"/>
            <a:ext cx="3385156" cy="46053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314224"/>
            <a:ext cx="2890896" cy="2153708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87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000500"/>
            <a:ext cx="6447500" cy="47228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508000"/>
            <a:ext cx="6447501" cy="3204765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472782"/>
            <a:ext cx="6447500" cy="561687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568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7056"/>
            <a:ext cx="9144000" cy="57220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IN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508000"/>
            <a:ext cx="6447501" cy="11006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800491"/>
            <a:ext cx="6447501" cy="3233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5034469"/>
            <a:ext cx="683954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5034469"/>
            <a:ext cx="4723209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5034469"/>
            <a:ext cx="512504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478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"/>
          <p:cNvSpPr txBox="1">
            <a:spLocks noGrp="1"/>
          </p:cNvSpPr>
          <p:nvPr>
            <p:ph type="ctrTitle"/>
          </p:nvPr>
        </p:nvSpPr>
        <p:spPr>
          <a:xfrm>
            <a:off x="707923" y="1584125"/>
            <a:ext cx="7381567" cy="1113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orbel"/>
              <a:buNone/>
            </a:pPr>
            <a:r>
              <a:rPr lang="en-US" sz="4100" dirty="0"/>
              <a:t>Name of the Team/ Company</a:t>
            </a:r>
            <a:endParaRPr sz="4000" dirty="0"/>
          </a:p>
        </p:txBody>
      </p:sp>
      <p:sp>
        <p:nvSpPr>
          <p:cNvPr id="143" name="Google Shape;143;p1"/>
          <p:cNvSpPr txBox="1">
            <a:spLocks noGrp="1"/>
          </p:cNvSpPr>
          <p:nvPr>
            <p:ph type="subTitle" idx="1"/>
          </p:nvPr>
        </p:nvSpPr>
        <p:spPr>
          <a:xfrm>
            <a:off x="5867400" y="190500"/>
            <a:ext cx="3124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2175"/>
              <a:buNone/>
            </a:pPr>
            <a:r>
              <a:rPr lang="en-US"/>
              <a:t>Company Logo</a:t>
            </a:r>
            <a:endParaRPr/>
          </a:p>
        </p:txBody>
      </p:sp>
      <p:sp>
        <p:nvSpPr>
          <p:cNvPr id="144" name="Google Shape;144;p1"/>
          <p:cNvSpPr txBox="1"/>
          <p:nvPr/>
        </p:nvSpPr>
        <p:spPr>
          <a:xfrm>
            <a:off x="2381700" y="3297085"/>
            <a:ext cx="50478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</a:pPr>
            <a:r>
              <a:rPr lang="en-US" sz="2400" dirty="0">
                <a:solidFill>
                  <a:srgbClr val="888888"/>
                </a:solidFill>
                <a:latin typeface="Corbel"/>
                <a:ea typeface="Corbel"/>
                <a:cs typeface="Corbel"/>
                <a:sym typeface="Corbel"/>
              </a:rPr>
              <a:t>Team Members:</a:t>
            </a:r>
            <a:endParaRPr sz="2400" b="0" i="0" u="none" strike="noStrike" cap="none" dirty="0">
              <a:solidFill>
                <a:srgbClr val="888888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45" name="Google Shape;145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2267" y="143038"/>
            <a:ext cx="2020451" cy="134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"/>
          <p:cNvSpPr txBox="1">
            <a:spLocks noGrp="1"/>
          </p:cNvSpPr>
          <p:nvPr>
            <p:ph idx="1"/>
          </p:nvPr>
        </p:nvSpPr>
        <p:spPr>
          <a:xfrm>
            <a:off x="1432825" y="868975"/>
            <a:ext cx="3276600" cy="3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14313" lvl="0" indent="-214313" algn="l" rtl="0">
              <a:spcBef>
                <a:spcPts val="0"/>
              </a:spcBef>
              <a:spcAft>
                <a:spcPts val="0"/>
              </a:spcAft>
              <a:buSzPts val="2900"/>
              <a:buNone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Problem: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14313" lvl="0" indent="-214313" algn="l" rtl="0">
              <a:spcBef>
                <a:spcPts val="850"/>
              </a:spcBef>
              <a:spcAft>
                <a:spcPts val="0"/>
              </a:spcAft>
              <a:buSzPts val="2900"/>
              <a:buNone/>
            </a:pPr>
            <a:endParaRPr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14313" lvl="0" indent="-214313" algn="l" rtl="0">
              <a:spcBef>
                <a:spcPts val="850"/>
              </a:spcBef>
              <a:spcAft>
                <a:spcPts val="0"/>
              </a:spcAft>
              <a:buSzPts val="2900"/>
              <a:buNone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Proposed Solution: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14313" lvl="0" indent="-214313" algn="l" rtl="0">
              <a:spcBef>
                <a:spcPts val="850"/>
              </a:spcBef>
              <a:spcAft>
                <a:spcPts val="0"/>
              </a:spcAft>
              <a:buSzPts val="2900"/>
              <a:buNone/>
            </a:pPr>
            <a:endParaRPr sz="2000" dirty="0"/>
          </a:p>
        </p:txBody>
      </p:sp>
      <p:sp>
        <p:nvSpPr>
          <p:cNvPr id="151" name="Google Shape;151;p2"/>
          <p:cNvSpPr txBox="1"/>
          <p:nvPr/>
        </p:nvSpPr>
        <p:spPr>
          <a:xfrm>
            <a:off x="1092701" y="3616914"/>
            <a:ext cx="5943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</a:pPr>
            <a:r>
              <a:rPr lang="en-US" sz="1600" b="0" i="1" u="none" strike="noStrike" cap="none" dirty="0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Explain the Problem that you are solving in few sentences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</a:pPr>
            <a:r>
              <a:rPr lang="en-US" sz="1600" b="0" i="1" u="none" strike="noStrike" cap="none" dirty="0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Explain your Proposed Solution in few sentences</a:t>
            </a:r>
            <a:endParaRPr sz="1600" b="0" i="1" u="none" strike="noStrike" cap="none" dirty="0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</a:pPr>
            <a:r>
              <a:rPr lang="en-US" sz="1600" b="0" i="1" u="none" strike="noStrike" cap="none" dirty="0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Add relevant images. Don’t add too much of text in the slides</a:t>
            </a:r>
            <a:endParaRPr sz="1600" b="0" i="1" u="none" strike="noStrike" cap="none" dirty="0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" name="Google Shape;152;p2"/>
          <p:cNvSpPr txBox="1"/>
          <p:nvPr/>
        </p:nvSpPr>
        <p:spPr>
          <a:xfrm>
            <a:off x="523750" y="487000"/>
            <a:ext cx="8229600" cy="987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Concept Note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"/>
          <p:cNvSpPr txBox="1">
            <a:spLocks noGrp="1"/>
          </p:cNvSpPr>
          <p:nvPr>
            <p:ph idx="1"/>
          </p:nvPr>
        </p:nvSpPr>
        <p:spPr>
          <a:xfrm>
            <a:off x="457200" y="495300"/>
            <a:ext cx="6636774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14313" lvl="0" indent="-214313" algn="ctr" rtl="0">
              <a:spcBef>
                <a:spcPts val="0"/>
              </a:spcBef>
              <a:spcAft>
                <a:spcPts val="0"/>
              </a:spcAft>
              <a:buSzPts val="4060"/>
              <a:buNone/>
            </a:pPr>
            <a:r>
              <a:rPr lang="en-US" sz="2800" b="1" dirty="0">
                <a:solidFill>
                  <a:srgbClr val="0070C0"/>
                </a:solidFill>
              </a:rPr>
              <a:t>Image of Product/Service Flow Chart</a:t>
            </a:r>
            <a:endParaRPr dirty="0"/>
          </a:p>
        </p:txBody>
      </p:sp>
      <p:sp>
        <p:nvSpPr>
          <p:cNvPr id="158" name="Google Shape;158;p3"/>
          <p:cNvSpPr txBox="1"/>
          <p:nvPr/>
        </p:nvSpPr>
        <p:spPr>
          <a:xfrm>
            <a:off x="457200" y="3076268"/>
            <a:ext cx="7848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en-US" sz="1800" b="0" i="1" u="none" strike="noStrike" cap="none" dirty="0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Include clear and relevant images/flowcharts/line diagrams/ sketches</a:t>
            </a:r>
            <a:endParaRPr sz="1800" b="0" i="1" u="none" strike="noStrike" cap="none" dirty="0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en-US" sz="1800" b="0" i="1" u="none" strike="noStrike" cap="none" dirty="0">
                <a:solidFill>
                  <a:srgbClr val="0070C0"/>
                </a:solidFill>
                <a:latin typeface="Corbel"/>
                <a:ea typeface="Corbel"/>
                <a:cs typeface="Corbel"/>
                <a:sym typeface="Corbel"/>
              </a:rPr>
              <a:t>Include images of field visits/ market survey if available</a:t>
            </a:r>
            <a:endParaRPr sz="1800" b="0" i="1" u="none" strike="noStrike" cap="none" dirty="0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1" u="none" strike="noStrike" cap="none" dirty="0">
              <a:solidFill>
                <a:srgbClr val="0070C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orbel"/>
              <a:buNone/>
            </a:pPr>
            <a:r>
              <a:rPr lang="en-US" sz="2800" b="1">
                <a:solidFill>
                  <a:srgbClr val="0070C0"/>
                </a:solidFill>
              </a:rPr>
              <a:t>Innovation</a:t>
            </a:r>
            <a:endParaRPr sz="2800" b="1">
              <a:solidFill>
                <a:srgbClr val="0070C0"/>
              </a:solidFill>
            </a:endParaRPr>
          </a:p>
        </p:txBody>
      </p:sp>
      <p:sp>
        <p:nvSpPr>
          <p:cNvPr id="164" name="Google Shape;164;p4"/>
          <p:cNvSpPr txBox="1">
            <a:spLocks noGrp="1"/>
          </p:cNvSpPr>
          <p:nvPr>
            <p:ph idx="1"/>
          </p:nvPr>
        </p:nvSpPr>
        <p:spPr>
          <a:xfrm>
            <a:off x="1219200" y="1638300"/>
            <a:ext cx="67056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SzPts val="2320"/>
              <a:buFont typeface="Wingdings" panose="05000000000000000000" pitchFamily="2" charset="2"/>
              <a:buChar char="§"/>
            </a:pPr>
            <a:r>
              <a:rPr lang="en-US" sz="1600" i="1" dirty="0">
                <a:solidFill>
                  <a:srgbClr val="0070C0"/>
                </a:solidFill>
              </a:rPr>
              <a:t>How do you justify your proposed solution is innovative? </a:t>
            </a:r>
            <a:endParaRPr sz="1600" i="1" dirty="0">
              <a:solidFill>
                <a:srgbClr val="0070C0"/>
              </a:solidFill>
            </a:endParaRPr>
          </a:p>
          <a:p>
            <a:pPr>
              <a:spcBef>
                <a:spcPts val="770"/>
              </a:spcBef>
              <a:buSzPts val="2320"/>
              <a:buFont typeface="Wingdings" panose="05000000000000000000" pitchFamily="2" charset="2"/>
              <a:buChar char="§"/>
            </a:pPr>
            <a:r>
              <a:rPr lang="en-US" sz="1600" i="1" dirty="0">
                <a:solidFill>
                  <a:srgbClr val="0070C0"/>
                </a:solidFill>
              </a:rPr>
              <a:t>What’s the USP?</a:t>
            </a:r>
            <a:endParaRPr dirty="0"/>
          </a:p>
          <a:p>
            <a:pPr>
              <a:spcBef>
                <a:spcPts val="770"/>
              </a:spcBef>
              <a:buSzPts val="2320"/>
              <a:buFont typeface="Wingdings" panose="05000000000000000000" pitchFamily="2" charset="2"/>
              <a:buChar char="§"/>
            </a:pPr>
            <a:r>
              <a:rPr lang="en-US" sz="1600" i="1" dirty="0">
                <a:solidFill>
                  <a:srgbClr val="0070C0"/>
                </a:solidFill>
              </a:rPr>
              <a:t>What is the Technology involved in development of the solution?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 txBox="1"/>
          <p:nvPr/>
        </p:nvSpPr>
        <p:spPr>
          <a:xfrm>
            <a:off x="1447800" y="1333500"/>
            <a:ext cx="6858000" cy="297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latin typeface="Corbel"/>
                <a:ea typeface="Corbel"/>
                <a:cs typeface="Corbel"/>
                <a:sym typeface="Corbel"/>
              </a:rPr>
              <a:t>Target Customers: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tx2">
                  <a:lumMod val="60000"/>
                  <a:lumOff val="40000"/>
                </a:schemeClr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latin typeface="Corbel"/>
                <a:ea typeface="Corbel"/>
                <a:cs typeface="Corbel"/>
                <a:sym typeface="Corbel"/>
              </a:rPr>
              <a:t>Competitors: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tx2">
                  <a:lumMod val="60000"/>
                  <a:lumOff val="40000"/>
                </a:schemeClr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latin typeface="Corbel"/>
                <a:ea typeface="Corbel"/>
                <a:cs typeface="Corbel"/>
                <a:sym typeface="Corbel"/>
              </a:rPr>
              <a:t>Marketing Strategy: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tx2">
                  <a:lumMod val="60000"/>
                  <a:lumOff val="40000"/>
                </a:schemeClr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latin typeface="Corbel"/>
                <a:ea typeface="Corbel"/>
                <a:cs typeface="Corbel"/>
                <a:sym typeface="Corbel"/>
              </a:rPr>
              <a:t>Pricing Strategy: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1" name="Google Shape;171;p5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orbel"/>
              <a:buNone/>
            </a:pPr>
            <a:r>
              <a:rPr lang="en-US" sz="2800" b="1">
                <a:solidFill>
                  <a:srgbClr val="0070C0"/>
                </a:solidFill>
              </a:rPr>
              <a:t>Business Model</a:t>
            </a:r>
            <a:endParaRPr sz="2800" b="1">
              <a:solidFill>
                <a:srgbClr val="0070C0"/>
              </a:solidFill>
            </a:endParaRPr>
          </a:p>
        </p:txBody>
      </p:sp>
      <p:sp>
        <p:nvSpPr>
          <p:cNvPr id="172" name="Google Shape;172;p5"/>
          <p:cNvSpPr txBox="1">
            <a:spLocks noGrp="1"/>
          </p:cNvSpPr>
          <p:nvPr>
            <p:ph idx="1"/>
          </p:nvPr>
        </p:nvSpPr>
        <p:spPr>
          <a:xfrm>
            <a:off x="2743200" y="4499487"/>
            <a:ext cx="3657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SzPts val="2320"/>
              <a:buFont typeface="Wingdings" panose="05000000000000000000" pitchFamily="2" charset="2"/>
              <a:buChar char="§"/>
            </a:pPr>
            <a:r>
              <a:rPr lang="en-US" sz="1600" i="1" dirty="0">
                <a:solidFill>
                  <a:srgbClr val="0070C0"/>
                </a:solidFill>
              </a:rPr>
              <a:t>Explain these points in few lines</a:t>
            </a:r>
            <a:endParaRPr lang="en-US" dirty="0"/>
          </a:p>
          <a:p>
            <a:pPr>
              <a:spcBef>
                <a:spcPts val="0"/>
              </a:spcBef>
              <a:buSzPts val="2320"/>
              <a:buFont typeface="Wingdings" panose="05000000000000000000" pitchFamily="2" charset="2"/>
              <a:buChar char="§"/>
            </a:pPr>
            <a:r>
              <a:rPr lang="en-US" sz="1600" i="1" dirty="0">
                <a:solidFill>
                  <a:srgbClr val="0070C0"/>
                </a:solidFill>
              </a:rPr>
              <a:t>Use appropriate units to quantify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orbel"/>
              <a:buNone/>
            </a:pPr>
            <a:r>
              <a:rPr lang="en-US" sz="2800" b="1">
                <a:solidFill>
                  <a:srgbClr val="0070C0"/>
                </a:solidFill>
              </a:rPr>
              <a:t>Revenue Model</a:t>
            </a:r>
            <a:endParaRPr sz="2800" b="1">
              <a:solidFill>
                <a:srgbClr val="0070C0"/>
              </a:solidFill>
            </a:endParaRPr>
          </a:p>
        </p:txBody>
      </p:sp>
      <p:sp>
        <p:nvSpPr>
          <p:cNvPr id="178" name="Google Shape;178;p6"/>
          <p:cNvSpPr txBox="1">
            <a:spLocks noGrp="1"/>
          </p:cNvSpPr>
          <p:nvPr>
            <p:ph idx="1"/>
          </p:nvPr>
        </p:nvSpPr>
        <p:spPr>
          <a:xfrm>
            <a:off x="1257300" y="3238500"/>
            <a:ext cx="3429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SzPts val="2320"/>
              <a:buFont typeface="Wingdings" panose="05000000000000000000" pitchFamily="2" charset="2"/>
              <a:buChar char="§"/>
            </a:pPr>
            <a:r>
              <a:rPr lang="en-US" sz="1600" i="1" dirty="0">
                <a:solidFill>
                  <a:srgbClr val="0070C0"/>
                </a:solidFill>
              </a:rPr>
              <a:t>Use graphs or charts to explain</a:t>
            </a:r>
            <a:endParaRPr dirty="0"/>
          </a:p>
        </p:txBody>
      </p:sp>
      <p:sp>
        <p:nvSpPr>
          <p:cNvPr id="179" name="Google Shape;179;p6"/>
          <p:cNvSpPr txBox="1"/>
          <p:nvPr/>
        </p:nvSpPr>
        <p:spPr>
          <a:xfrm>
            <a:off x="1257300" y="1177413"/>
            <a:ext cx="48768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tx2">
                  <a:lumMod val="60000"/>
                  <a:lumOff val="40000"/>
                </a:schemeClr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latin typeface="Corbel"/>
                <a:ea typeface="Corbel"/>
                <a:cs typeface="Corbel"/>
                <a:sym typeface="Corbel"/>
              </a:rPr>
              <a:t>Cost Price and Selling Price of your solution:</a:t>
            </a:r>
            <a:endParaRPr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tx2">
                  <a:lumMod val="60000"/>
                  <a:lumOff val="40000"/>
                </a:schemeClr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tx2">
                    <a:lumMod val="60000"/>
                    <a:lumOff val="40000"/>
                  </a:schemeClr>
                </a:solidFill>
                <a:latin typeface="Corbel"/>
                <a:ea typeface="Corbel"/>
                <a:cs typeface="Corbel"/>
                <a:sym typeface="Corbel"/>
              </a:rPr>
              <a:t>Project revenue for next 2 years:</a:t>
            </a:r>
            <a:endParaRPr sz="2000" b="0" i="0" u="none" strike="noStrike" cap="none" dirty="0">
              <a:solidFill>
                <a:schemeClr val="tx2">
                  <a:lumMod val="60000"/>
                  <a:lumOff val="40000"/>
                </a:schemeClr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" name="Google Shape;184;p7"/>
          <p:cNvGraphicFramePr/>
          <p:nvPr>
            <p:extLst>
              <p:ext uri="{D42A27DB-BD31-4B8C-83A1-F6EECF244321}">
                <p14:modId xmlns:p14="http://schemas.microsoft.com/office/powerpoint/2010/main" val="3045717615"/>
              </p:ext>
            </p:extLst>
          </p:nvPr>
        </p:nvGraphicFramePr>
        <p:xfrm>
          <a:off x="457200" y="1366775"/>
          <a:ext cx="7315200" cy="3296495"/>
        </p:xfrm>
        <a:graphic>
          <a:graphicData uri="http://schemas.openxmlformats.org/drawingml/2006/table">
            <a:tbl>
              <a:tblPr firstRow="1" bandRow="1">
                <a:noFill/>
                <a:tableStyleId>{A6B3D5CA-2109-4D49-8E87-B7F1210FE43B}</a:tableStyleId>
              </a:tblPr>
              <a:tblGrid>
                <a:gridCol w="423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0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 dirty="0"/>
                        <a:t>Particulars</a:t>
                      </a:r>
                      <a:endParaRPr sz="1400" b="1" u="none" strike="noStrike" cap="none" dirty="0"/>
                    </a:p>
                  </a:txBody>
                  <a:tcPr marL="91450" marR="91450" marT="38100" marB="381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/>
                        <a:t>Amount</a:t>
                      </a:r>
                      <a:endParaRPr sz="1400" b="1" u="none" strike="noStrike" cap="none"/>
                    </a:p>
                  </a:txBody>
                  <a:tcPr marL="91450" marR="91450" marT="38100" marB="381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7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/>
                        <a:t>Manpower – Salary &amp; Wages</a:t>
                      </a:r>
                      <a:endParaRPr sz="1400"/>
                    </a:p>
                  </a:txBody>
                  <a:tcPr marL="91450" marR="9145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38100" marB="381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Equipments Purchase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(Polyhouses, misting units, nets, soilless media, benches, beds, watering system etc.)</a:t>
                      </a:r>
                      <a:endParaRPr sz="1400"/>
                    </a:p>
                  </a:txBody>
                  <a:tcPr marL="91450" marR="9145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38100" marB="381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Working Capital – Rent, Office expenses, Consulting Charges, Incubation Charges)</a:t>
                      </a:r>
                      <a:endParaRPr sz="1400"/>
                    </a:p>
                  </a:txBody>
                  <a:tcPr marL="91450" marR="9145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38100" marB="381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Marketing 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(Advertisement, Trails etc)</a:t>
                      </a:r>
                      <a:endParaRPr sz="1400"/>
                    </a:p>
                  </a:txBody>
                  <a:tcPr marL="91450" marR="9145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91450" marR="91450" marT="38100" marB="381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Miscellaneous</a:t>
                      </a:r>
                      <a:endParaRPr sz="1400"/>
                    </a:p>
                  </a:txBody>
                  <a:tcPr marL="91450" marR="9145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50" marR="91450" marT="38100" marB="381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Total Project Cost</a:t>
                      </a:r>
                      <a:endParaRPr sz="1400"/>
                    </a:p>
                  </a:txBody>
                  <a:tcPr marL="91450" marR="91450" marT="38100" marB="381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91450" marR="91450" marT="38100" marB="381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Corbel"/>
              <a:buNone/>
            </a:pPr>
            <a:r>
              <a:rPr lang="en-US" sz="2800" b="1" dirty="0">
                <a:solidFill>
                  <a:srgbClr val="0070C0"/>
                </a:solidFill>
              </a:rPr>
              <a:t>Investment</a:t>
            </a:r>
            <a:endParaRPr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orbel"/>
              <a:buNone/>
            </a:pPr>
            <a:r>
              <a:rPr lang="en-US"/>
              <a:t>Thank You</a:t>
            </a:r>
            <a:endParaRPr/>
          </a:p>
        </p:txBody>
      </p:sp>
      <p:sp>
        <p:nvSpPr>
          <p:cNvPr id="191" name="Google Shape;191;p8"/>
          <p:cNvSpPr txBox="1">
            <a:spLocks noGrp="1"/>
          </p:cNvSpPr>
          <p:nvPr>
            <p:ph idx="1"/>
          </p:nvPr>
        </p:nvSpPr>
        <p:spPr>
          <a:xfrm>
            <a:off x="1219200" y="2013565"/>
            <a:ext cx="7514035" cy="2603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2320"/>
              <a:buFont typeface="Wingdings" panose="05000000000000000000" pitchFamily="2" charset="2"/>
              <a:buChar char="§"/>
            </a:pPr>
            <a:r>
              <a:rPr lang="en-US" sz="1600" i="1" dirty="0">
                <a:solidFill>
                  <a:srgbClr val="0070C0"/>
                </a:solidFill>
              </a:rPr>
              <a:t>Add details of your team </a:t>
            </a:r>
            <a:endParaRPr dirty="0"/>
          </a:p>
          <a:p>
            <a:pPr lvl="0" algn="l" rtl="0">
              <a:spcBef>
                <a:spcPts val="770"/>
              </a:spcBef>
              <a:spcAft>
                <a:spcPts val="0"/>
              </a:spcAft>
              <a:buSzPts val="2320"/>
              <a:buFont typeface="Wingdings" panose="05000000000000000000" pitchFamily="2" charset="2"/>
              <a:buChar char="§"/>
            </a:pPr>
            <a:r>
              <a:rPr lang="en-US" sz="1600" i="1" dirty="0">
                <a:solidFill>
                  <a:srgbClr val="0070C0"/>
                </a:solidFill>
              </a:rPr>
              <a:t>Add your contact details (Address, Phone Number &amp; E-Mail id)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11">
      <a:dk1>
        <a:srgbClr val="9A5E3A"/>
      </a:dk1>
      <a:lt1>
        <a:sysClr val="window" lastClr="FFFFFF"/>
      </a:lt1>
      <a:dk2>
        <a:srgbClr val="17406D"/>
      </a:dk2>
      <a:lt2>
        <a:srgbClr val="DBEFF9"/>
      </a:lt2>
      <a:accent1>
        <a:srgbClr val="07273A"/>
      </a:accent1>
      <a:accent2>
        <a:srgbClr val="07273A"/>
      </a:accent2>
      <a:accent3>
        <a:srgbClr val="9A5E3A"/>
      </a:accent3>
      <a:accent4>
        <a:srgbClr val="9A5E3A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</TotalTime>
  <Words>225</Words>
  <Application>Microsoft Office PowerPoint</Application>
  <PresentationFormat>On-screen Show (16:10)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Wingdings</vt:lpstr>
      <vt:lpstr>Trebuchet MS</vt:lpstr>
      <vt:lpstr>Corbel</vt:lpstr>
      <vt:lpstr>Arial</vt:lpstr>
      <vt:lpstr>Wingdings 3</vt:lpstr>
      <vt:lpstr>Facet</vt:lpstr>
      <vt:lpstr>Name of the Team/ Company</vt:lpstr>
      <vt:lpstr>PowerPoint Presentation</vt:lpstr>
      <vt:lpstr>PowerPoint Presentation</vt:lpstr>
      <vt:lpstr>Innovation</vt:lpstr>
      <vt:lpstr>Business Model</vt:lpstr>
      <vt:lpstr>Revenue Model</vt:lpstr>
      <vt:lpstr>Investment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the Team/Company</dc:title>
  <dc:creator>hp</dc:creator>
  <cp:lastModifiedBy>Vsv Perumal</cp:lastModifiedBy>
  <cp:revision>3</cp:revision>
  <dcterms:created xsi:type="dcterms:W3CDTF">2006-08-16T00:00:00Z</dcterms:created>
  <dcterms:modified xsi:type="dcterms:W3CDTF">2026-08-13T03:50:02Z</dcterms:modified>
</cp:coreProperties>
</file>